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21" r:id="rId2"/>
    <p:sldId id="339" r:id="rId3"/>
    <p:sldId id="356" r:id="rId4"/>
    <p:sldId id="357" r:id="rId5"/>
    <p:sldId id="358" r:id="rId6"/>
    <p:sldId id="359" r:id="rId7"/>
    <p:sldId id="360" r:id="rId8"/>
    <p:sldId id="361" r:id="rId9"/>
    <p:sldId id="363" r:id="rId10"/>
    <p:sldId id="366" r:id="rId11"/>
    <p:sldId id="367" r:id="rId12"/>
    <p:sldId id="368" r:id="rId13"/>
    <p:sldId id="374" r:id="rId14"/>
    <p:sldId id="375" r:id="rId15"/>
    <p:sldId id="376" r:id="rId16"/>
    <p:sldId id="377" r:id="rId17"/>
    <p:sldId id="371" r:id="rId18"/>
    <p:sldId id="372" r:id="rId19"/>
    <p:sldId id="373" r:id="rId20"/>
    <p:sldId id="378" r:id="rId21"/>
    <p:sldId id="379" r:id="rId22"/>
    <p:sldId id="380" r:id="rId23"/>
    <p:sldId id="382" r:id="rId24"/>
    <p:sldId id="369" r:id="rId25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31" autoAdjust="0"/>
    <p:restoredTop sz="92137" autoAdjust="0"/>
  </p:normalViewPr>
  <p:slideViewPr>
    <p:cSldViewPr snapToGrid="0">
      <p:cViewPr varScale="1">
        <p:scale>
          <a:sx n="78" d="100"/>
          <a:sy n="78" d="100"/>
        </p:scale>
        <p:origin x="25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28.11.2024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0301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4681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cxpvok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44640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7"/>
            <a:ext cx="7789152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/>
              <a:t>Щодо внесення </a:t>
            </a:r>
            <a:r>
              <a:rPr lang="uk-UA" sz="3200" b="1" dirty="0"/>
              <a:t>обраних здобувачами вищої освіти дисциплін  до навчальних планів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О-10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2" y="5724523"/>
            <a:ext cx="11336774" cy="7858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Обираємо дисципліну із переліку вибіркових фахових дисциплін,  натискаємо «Записати дисципліну»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5"/>
          <a:stretch/>
        </p:blipFill>
        <p:spPr bwMode="auto">
          <a:xfrm>
            <a:off x="1954119" y="42546"/>
            <a:ext cx="8147067" cy="575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трелка влево 16"/>
          <p:cNvSpPr/>
          <p:nvPr/>
        </p:nvSpPr>
        <p:spPr>
          <a:xfrm rot="1327481">
            <a:off x="8475264" y="4554560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327481">
            <a:off x="5802227" y="2466329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39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О-11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2" y="5724523"/>
            <a:ext cx="11336774" cy="7858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Дисципліна записується студенту, повторюємо операцію до необхідної кількості кредитів ЄКТС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 bwMode="auto">
          <a:xfrm>
            <a:off x="2041969" y="220663"/>
            <a:ext cx="8257439" cy="550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трелка влево 10"/>
          <p:cNvSpPr/>
          <p:nvPr/>
        </p:nvSpPr>
        <p:spPr>
          <a:xfrm rot="1327481">
            <a:off x="8743279" y="454949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1327481">
            <a:off x="5952583" y="2657696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22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2" y="5896303"/>
            <a:ext cx="11336774" cy="61403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Приклад обрання достатньої кількості  кредитів ЄКТС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b="6318"/>
          <a:stretch/>
        </p:blipFill>
        <p:spPr bwMode="auto">
          <a:xfrm>
            <a:off x="1954661" y="220663"/>
            <a:ext cx="8198332" cy="5503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9350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63343E-7E2A-44A0-9438-E553890ED6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3" t="30769" r="11326" b="21641"/>
          <a:stretch/>
        </p:blipFill>
        <p:spPr>
          <a:xfrm>
            <a:off x="1355188" y="296089"/>
            <a:ext cx="10029774" cy="4993363"/>
          </a:xfrm>
          <a:prstGeom prst="rect">
            <a:avLst/>
          </a:prstGeom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A44F3358-45CC-43EF-A2B7-8EDD178D595F}"/>
              </a:ext>
            </a:extLst>
          </p:cNvPr>
          <p:cNvSpPr txBox="1">
            <a:spLocks/>
          </p:cNvSpPr>
          <p:nvPr/>
        </p:nvSpPr>
        <p:spPr bwMode="auto">
          <a:xfrm>
            <a:off x="427613" y="5500622"/>
            <a:ext cx="11336774" cy="61403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Є можливість переглянути, які дисципліни обрали студенти кожної академічної групи факультету (інституту)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C3BA8DF-D095-4CF8-98E5-5A707D80E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О-13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54672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3620ACD9-A690-491B-8C38-D273230EC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О-14</a:t>
            </a:r>
            <a:endParaRPr lang="uk-UA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691206-B9C9-BCBA-6746-4BCB3F3244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58" t="12616" r="24194" b="12688"/>
          <a:stretch/>
        </p:blipFill>
        <p:spPr>
          <a:xfrm>
            <a:off x="2497822" y="294967"/>
            <a:ext cx="7196356" cy="59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99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B48F6D-EE9C-46AE-8008-B660803F5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О-15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2B8745-F16D-4605-B42E-6BE463A6A3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83" t="28856" r="30373" b="23781"/>
          <a:stretch/>
        </p:blipFill>
        <p:spPr>
          <a:xfrm>
            <a:off x="1651379" y="0"/>
            <a:ext cx="7683690" cy="5270085"/>
          </a:xfrm>
          <a:prstGeom prst="rect">
            <a:avLst/>
          </a:prstGeom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AA74DAC7-3CEB-4488-997A-D20FF2404B6E}"/>
              </a:ext>
            </a:extLst>
          </p:cNvPr>
          <p:cNvSpPr txBox="1">
            <a:spLocks/>
          </p:cNvSpPr>
          <p:nvPr/>
        </p:nvSpPr>
        <p:spPr bwMode="auto">
          <a:xfrm>
            <a:off x="427613" y="5500622"/>
            <a:ext cx="11336774" cy="61403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Є можливість переглянути список студентів, які обрали певну дисципліну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641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89CF2AB3-C147-444C-AC2B-E0DB3A36D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О-16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A861C5-8936-24BF-8B4C-BBE0B6CD6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81" t="31541" r="33226" b="23441"/>
          <a:stretch/>
        </p:blipFill>
        <p:spPr>
          <a:xfrm>
            <a:off x="2674374" y="904567"/>
            <a:ext cx="6553794" cy="45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65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О-17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2" y="5675587"/>
            <a:ext cx="11336774" cy="8347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При натисканні на «Перевірка» можна отримати інформацію щодо обрання дисциплін (статистика)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4"/>
          <a:stretch/>
        </p:blipFill>
        <p:spPr bwMode="auto">
          <a:xfrm>
            <a:off x="1792015" y="0"/>
            <a:ext cx="7935310" cy="556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лево 7"/>
          <p:cNvSpPr/>
          <p:nvPr/>
        </p:nvSpPr>
        <p:spPr>
          <a:xfrm rot="1327481">
            <a:off x="4518120" y="5279638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507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О-18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2" y="5472797"/>
            <a:ext cx="11336774" cy="103754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dirty="0">
                <a:solidFill>
                  <a:schemeClr val="accent2"/>
                </a:solidFill>
              </a:rPr>
              <a:t>При натисканні на «експорт в </a:t>
            </a:r>
            <a:r>
              <a:rPr lang="en-US" b="0" i="1" dirty="0">
                <a:solidFill>
                  <a:schemeClr val="accent2"/>
                </a:solidFill>
              </a:rPr>
              <a:t>EXCEL</a:t>
            </a:r>
            <a:r>
              <a:rPr lang="uk-UA" b="0" i="1" dirty="0">
                <a:solidFill>
                  <a:schemeClr val="accent2"/>
                </a:solidFill>
              </a:rPr>
              <a:t>» можна отримати інформацію для друку</a:t>
            </a:r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  <a:p>
            <a:pPr algn="ctr"/>
            <a:endParaRPr lang="ru-RU" b="0" i="1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0"/>
          <a:stretch/>
        </p:blipFill>
        <p:spPr bwMode="auto">
          <a:xfrm>
            <a:off x="2028497" y="1"/>
            <a:ext cx="8234855" cy="547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трелка влево 9"/>
          <p:cNvSpPr/>
          <p:nvPr/>
        </p:nvSpPr>
        <p:spPr>
          <a:xfrm rot="1327481" flipV="1">
            <a:off x="7621775" y="3570875"/>
            <a:ext cx="467405" cy="12401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249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8C6897B-50D5-4BA6-9D7C-30266F65AB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8B2BA6-8B8A-4CF4-9856-B78F2B1E8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О-19</a:t>
            </a:r>
            <a:endParaRPr lang="uk-UA" b="1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D3CA5D8-9C9F-4559-84ED-A563987C5954}"/>
              </a:ext>
            </a:extLst>
          </p:cNvPr>
          <p:cNvSpPr txBox="1">
            <a:spLocks/>
          </p:cNvSpPr>
          <p:nvPr/>
        </p:nvSpPr>
        <p:spPr>
          <a:xfrm>
            <a:off x="651504" y="296088"/>
            <a:ext cx="11177752" cy="602973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Мінімальна чисельність </a:t>
            </a:r>
            <a:r>
              <a:rPr lang="uk-UA" sz="2800" dirty="0"/>
              <a:t>здобувачів вищої освіти, яка необхідна для формування груп з вивчення: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−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вибіркових фахових </a:t>
            </a:r>
            <a:r>
              <a:rPr lang="uk-UA" sz="2800" dirty="0"/>
              <a:t>навчальних дисциплін визначається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робочою групою </a:t>
            </a:r>
            <a:r>
              <a:rPr lang="uk-UA" sz="2800" dirty="0"/>
              <a:t>з формування Переліку;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−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вибіркових навчальних дисциплін, які спрямовані на розвиток </a:t>
            </a:r>
            <a:r>
              <a:rPr lang="en-US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Soft Skills</a:t>
            </a:r>
            <a:r>
              <a:rPr lang="en-US" sz="2800" dirty="0"/>
              <a:t>, </a:t>
            </a:r>
            <a:r>
              <a:rPr lang="uk-UA" sz="2800" dirty="0"/>
              <a:t>становить, як правило,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 менше ніж п’ятнадцять осіб</a:t>
            </a:r>
            <a:r>
              <a:rPr lang="uk-UA" sz="2800" dirty="0"/>
              <a:t> для першого (бакалаврського) та другого (магістерського) рівнів.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Потоки для викладання вибіркових навчальних дисциплін, які спрямовані на розвиток </a:t>
            </a:r>
            <a:r>
              <a:rPr lang="en-US" sz="2800" dirty="0"/>
              <a:t>Soft Skills, </a:t>
            </a:r>
            <a:r>
              <a:rPr lang="uk-UA" sz="2800" dirty="0"/>
              <a:t>можуть комплектуватися зі здобувачів вищої освіти різних спеціальностей та факультетів (інститутів).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28587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4497" y="457748"/>
            <a:ext cx="11177752" cy="55911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Здобувачі вищої освіти обирають навчальні дисципліни із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Переліку, затвердженого вченою радою факультету.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1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Вибір навчальних дисциплін із Переліку здійснюється здобувачами вищої освіти на навчальний рік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шляхом подання до деканату письмової заяви, електронного листа, через особистий кабінет на сайті Дистанційної освіти тощо.</a:t>
            </a: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0" y="1"/>
            <a:ext cx="12191999" cy="80962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Процес обрання навчальних дисциплін здобувачами вищої освіти</a:t>
            </a:r>
          </a:p>
          <a:p>
            <a:pPr algn="ctr" eaLnBrk="1" hangingPunct="1"/>
            <a:endParaRPr lang="uk-UA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7285FD-B724-4AAE-83C0-5B2D3A6B5AB2}"/>
              </a:ext>
            </a:extLst>
          </p:cNvPr>
          <p:cNvSpPr txBox="1">
            <a:spLocks/>
          </p:cNvSpPr>
          <p:nvPr/>
        </p:nvSpPr>
        <p:spPr>
          <a:xfrm>
            <a:off x="651504" y="296088"/>
            <a:ext cx="11177752" cy="602973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У випадку, якщо здобувач вищої освіти обрав з Переліку таку дисципліну, для вивчення якої не формується група внаслідок невідповідності чисельності здобувачів мінімально встановленій, то він має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зробити додатковий (повторний) вибір з переліку вибіркових навчальних дисциплін, за якими вже сформовані групи для викладання</a:t>
            </a:r>
            <a:r>
              <a:rPr lang="uk-UA" sz="28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Формування груп та потоків </a:t>
            </a:r>
            <a:r>
              <a:rPr lang="uk-UA" sz="2800" dirty="0"/>
              <a:t>здобувачів вищої освіти для вивчення обраних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дисциплін, які спрямовані на розвиток </a:t>
            </a:r>
            <a:r>
              <a:rPr lang="en-US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Soft Skills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здійснює навчально-методичний відділ</a:t>
            </a:r>
            <a:r>
              <a:rPr lang="uk-UA" sz="28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E253C-2175-41F4-919C-92152C89C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О-20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352510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8D7F27-2154-4F63-B31B-391DC1839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О-21</a:t>
            </a:r>
            <a:endParaRPr lang="uk-UA" b="1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7B616DC-B9EE-4F20-BFCA-D2402F4B72B1}"/>
              </a:ext>
            </a:extLst>
          </p:cNvPr>
          <p:cNvSpPr txBox="1">
            <a:spLocks/>
          </p:cNvSpPr>
          <p:nvPr/>
        </p:nvSpPr>
        <p:spPr>
          <a:xfrm>
            <a:off x="651504" y="296088"/>
            <a:ext cx="11177752" cy="602973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Після того як всі студенти факультету (інституту) обрали навчальні дисципліни, відповідальна особа інформує про це навчально-методичний відділ.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Співробітники навчально-методичного відділу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видаляють річний (робочий) навчальний план</a:t>
            </a:r>
            <a:r>
              <a:rPr lang="uk-UA" sz="2800" dirty="0"/>
              <a:t> та надають технічну можливість вносити обрані здобувачами дисципліни до навчального плану (знімають підпис з навчального плану).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Співробітниками навчально-методичного відділу </a:t>
            </a:r>
            <a:r>
              <a:rPr lang="uk-UA" sz="2800" dirty="0"/>
              <a:t>здійснюється внесення назв та параметрів (кількість кредитів ЄКСТ, аудиторні години за видами навчальних занять, форма підсумкового контролю) </a:t>
            </a: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вибіркових навчальних дисциплін, що спрямовані на розвиток </a:t>
            </a:r>
            <a:r>
              <a:rPr lang="en-US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Soft Skills</a:t>
            </a:r>
            <a:r>
              <a:rPr lang="en-US" sz="2800" dirty="0"/>
              <a:t>, </a:t>
            </a:r>
            <a:r>
              <a:rPr lang="uk-UA" sz="2800" dirty="0"/>
              <a:t>до навчальних планів на поточний навчальний рік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534287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46462D8-1A5E-46FB-B9DE-961EC62CDA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59683-8BC2-42CC-9F49-F307903D4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О-22</a:t>
            </a:r>
            <a:endParaRPr lang="uk-UA" b="1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8CA9A76-3741-442B-B512-DFA99D8A2D53}"/>
              </a:ext>
            </a:extLst>
          </p:cNvPr>
          <p:cNvSpPr txBox="1">
            <a:spLocks/>
          </p:cNvSpPr>
          <p:nvPr/>
        </p:nvSpPr>
        <p:spPr>
          <a:xfrm>
            <a:off x="252248" y="236482"/>
            <a:ext cx="11792605" cy="60897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8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Відповідальними</a:t>
            </a:r>
            <a:r>
              <a:rPr lang="ru-RU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особами випускових кафедр або деканату </a:t>
            </a:r>
            <a:r>
              <a:rPr lang="ru-RU" sz="2800" dirty="0"/>
              <a:t>здійснюється внесення назв та параметрів (кількість кредитів ЄКСТ, аудиторні години за видами навчальних занять, форма підсумкового контролю) </a:t>
            </a:r>
            <a:r>
              <a:rPr lang="ru-RU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вибіркових фахових навчальних дисциплін</a:t>
            </a:r>
            <a:r>
              <a:rPr lang="ru-RU" sz="2800" dirty="0"/>
              <a:t> до навчальних планів на </a:t>
            </a:r>
            <a:r>
              <a:rPr lang="uk-UA" sz="2800" dirty="0"/>
              <a:t>поточний</a:t>
            </a:r>
            <a:r>
              <a:rPr lang="ru-RU" sz="2800" dirty="0"/>
              <a:t> </a:t>
            </a:r>
            <a:r>
              <a:rPr lang="uk-UA" sz="2800" dirty="0"/>
              <a:t>навчальний</a:t>
            </a:r>
            <a:r>
              <a:rPr lang="ru-RU" sz="2800" dirty="0"/>
              <a:t> </a:t>
            </a:r>
            <a:r>
              <a:rPr lang="uk-UA" sz="2800" dirty="0"/>
              <a:t>рік</a:t>
            </a:r>
            <a:r>
              <a:rPr lang="en-US" sz="2800" dirty="0"/>
              <a:t>/</a:t>
            </a:r>
            <a:endParaRPr lang="uk-UA" sz="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en-US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Після</a:t>
            </a:r>
            <a:r>
              <a:rPr lang="ru-RU" sz="2800" dirty="0"/>
              <a:t> внесення </a:t>
            </a:r>
            <a:r>
              <a:rPr lang="uk-UA" sz="2800" dirty="0"/>
              <a:t>обраних</a:t>
            </a:r>
            <a:r>
              <a:rPr lang="ru-RU" sz="2800" dirty="0"/>
              <a:t> </a:t>
            </a:r>
            <a:r>
              <a:rPr lang="uk-UA" sz="2800" dirty="0"/>
              <a:t>здобувачами</a:t>
            </a:r>
            <a:r>
              <a:rPr lang="ru-RU" sz="2800" dirty="0"/>
              <a:t> дисциплін </a:t>
            </a:r>
            <a:r>
              <a:rPr lang="uk-UA" sz="2800" dirty="0"/>
              <a:t>до навчальних планів має бути сформований річний (робочий) навчальний план, а потім індивідуальні плани здобувачів, відомості обліку успішності, наряди кафедрам на виконання навчального навантаження за вибірковими дисциплінами та наряди на складання розкладу занять.</a:t>
            </a:r>
            <a:r>
              <a:rPr lang="ru-RU" sz="2800" dirty="0"/>
              <a:t> </a:t>
            </a:r>
            <a:endParaRPr lang="uk-UA" sz="28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227090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9729D53-C009-44AC-B0D9-E63EF64B1C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F74FA5-D62B-44D8-BD5D-DA285E519365}"/>
              </a:ext>
            </a:extLst>
          </p:cNvPr>
          <p:cNvSpPr/>
          <p:nvPr/>
        </p:nvSpPr>
        <p:spPr>
          <a:xfrm>
            <a:off x="361567" y="296089"/>
            <a:ext cx="11177517" cy="4734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Times New Roman" panose="02020603050405020304" pitchFamily="18" charset="0"/>
              </a:rPr>
              <a:t>Процедура обрання навчальних дисциплін здобувачами вищої регламентована: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dirty="0"/>
              <a:t>Положенням про формування переліку та обрання навчальних дисциплін здобувачами вищої освіти Національного технічного університету «Дніпровська політехніка», що затверджене Вченою радою 17 січня 2020</a:t>
            </a:r>
            <a:r>
              <a:rPr lang="en-US" sz="2800" dirty="0"/>
              <a:t> </a:t>
            </a:r>
            <a:r>
              <a:rPr lang="uk-UA" sz="2800" dirty="0"/>
              <a:t>року, протокол № 1 (зі змінами від 22.04.2021, протокол №7) </a:t>
            </a:r>
            <a:r>
              <a:rPr lang="en-US" sz="2800" dirty="0">
                <a:hlinkClick r:id="rId2"/>
              </a:rPr>
              <a:t>http://surl.li/cxpvok</a:t>
            </a:r>
            <a:r>
              <a:rPr lang="uk-UA" sz="2800" dirty="0"/>
              <a:t> 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000" dirty="0"/>
              <a:t>(Сайт НТУ «ДП»/ Про університет/  Діяльність/ Установчі документи/</a:t>
            </a:r>
            <a:r>
              <a:rPr lang="ru-RU" sz="2000" i="1" dirty="0"/>
              <a:t>) </a:t>
            </a:r>
            <a:r>
              <a:rPr lang="en-AU" sz="2000" dirty="0"/>
              <a:t>https://www.nmu.org.ua/ua/content/activity/us_documents/</a:t>
            </a:r>
            <a:r>
              <a:rPr lang="uk-UA" sz="2000" dirty="0"/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uk-UA" sz="8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565404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017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0" i="1" dirty="0">
                <a:solidFill>
                  <a:schemeClr val="accent2"/>
                </a:solidFill>
              </a:rPr>
              <a:t>Хай Вам щастить!</a:t>
            </a:r>
          </a:p>
          <a:p>
            <a:endParaRPr lang="uk-UA" b="0" i="1" dirty="0">
              <a:solidFill>
                <a:schemeClr val="accent2"/>
              </a:solidFill>
            </a:endParaRPr>
          </a:p>
          <a:p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можна звертатися  </a:t>
            </a:r>
          </a:p>
          <a:p>
            <a:r>
              <a:rPr lang="uk-UA" b="0" i="1" dirty="0">
                <a:solidFill>
                  <a:schemeClr val="accent2"/>
                </a:solidFill>
              </a:rPr>
              <a:t>до  </a:t>
            </a:r>
            <a:r>
              <a:rPr lang="uk-UA" b="0" i="1">
                <a:solidFill>
                  <a:schemeClr val="accent2"/>
                </a:solidFill>
              </a:rPr>
              <a:t>Навчально-методичного відділу</a:t>
            </a:r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О-3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945931" y="588963"/>
            <a:ext cx="9743090" cy="48501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uk-UA" sz="3200" b="0" i="1" dirty="0">
                <a:solidFill>
                  <a:schemeClr val="accent2"/>
                </a:solidFill>
              </a:rPr>
              <a:t>Якщо обрання фахових вибіркових дисциплін студентом відбувається в особистому кабінеті здобувача, відповідальна  особа контролює процес розподілу дисциплін за здобувачами в </a:t>
            </a:r>
          </a:p>
          <a:p>
            <a:pPr>
              <a:lnSpc>
                <a:spcPct val="150000"/>
              </a:lnSpc>
            </a:pPr>
            <a:r>
              <a:rPr lang="uk-UA" sz="3200" b="0" i="1" dirty="0">
                <a:solidFill>
                  <a:schemeClr val="accent2"/>
                </a:solidFill>
              </a:rPr>
              <a:t>ІАС «Деканат»</a:t>
            </a:r>
            <a:endParaRPr lang="ru-RU" sz="32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97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10247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Процес розподілу  вибіркових фахових дисциплін </a:t>
            </a:r>
            <a:br>
              <a:rPr lang="uk-UA" sz="3200" b="0" i="1" dirty="0">
                <a:solidFill>
                  <a:schemeClr val="accent2"/>
                </a:solidFill>
              </a:rPr>
            </a:br>
            <a:r>
              <a:rPr lang="uk-UA" sz="3200" b="0" i="1" dirty="0">
                <a:solidFill>
                  <a:schemeClr val="accent2"/>
                </a:solidFill>
              </a:rPr>
              <a:t>в ІАС «Деканат»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b="6100"/>
          <a:stretch/>
        </p:blipFill>
        <p:spPr bwMode="auto">
          <a:xfrm>
            <a:off x="1530653" y="1024759"/>
            <a:ext cx="8352928" cy="5483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3618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О-5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056290" y="5921376"/>
            <a:ext cx="9632731" cy="5889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Переходимо  до закладки «Розподіл»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b="5446"/>
          <a:stretch/>
        </p:blipFill>
        <p:spPr bwMode="auto">
          <a:xfrm>
            <a:off x="2086840" y="194668"/>
            <a:ext cx="8339589" cy="56476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Стрелка влево 7"/>
          <p:cNvSpPr/>
          <p:nvPr/>
        </p:nvSpPr>
        <p:spPr>
          <a:xfrm rot="1327481">
            <a:off x="9336909" y="5759602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1327481">
            <a:off x="9368485" y="2731539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876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О-6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3" y="5391807"/>
            <a:ext cx="11460326" cy="1118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вкладку фахові дисципліни, курс навчання, групу, курс, на якому буде вивчатися дисципліна, прізвище студента і контролюємо, які дисципліни обрав студент в особистому кабінеті здобувача </a:t>
            </a:r>
            <a:endParaRPr lang="ru-RU" sz="2400" b="0" i="1" dirty="0">
              <a:solidFill>
                <a:schemeClr val="accent2"/>
              </a:solidFill>
            </a:endParaRPr>
          </a:p>
          <a:p>
            <a:endParaRPr lang="ru-RU" sz="2400" b="0" i="1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948268" y="0"/>
            <a:ext cx="7740352" cy="5469487"/>
            <a:chOff x="597327" y="437908"/>
            <a:chExt cx="7740352" cy="546948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784"/>
            <a:stretch/>
          </p:blipFill>
          <p:spPr bwMode="auto">
            <a:xfrm>
              <a:off x="597327" y="437908"/>
              <a:ext cx="7740352" cy="5469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Стрелка влево 12"/>
            <p:cNvSpPr/>
            <p:nvPr/>
          </p:nvSpPr>
          <p:spPr>
            <a:xfrm rot="1327481">
              <a:off x="831886" y="1194154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4" name="Стрелка влево 13"/>
            <p:cNvSpPr/>
            <p:nvPr/>
          </p:nvSpPr>
          <p:spPr>
            <a:xfrm rot="1327481">
              <a:off x="2227289" y="1170708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Стрелка влево 14"/>
            <p:cNvSpPr/>
            <p:nvPr/>
          </p:nvSpPr>
          <p:spPr>
            <a:xfrm rot="1327481">
              <a:off x="6355419" y="1110098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6" name="Стрелка влево 15"/>
            <p:cNvSpPr/>
            <p:nvPr/>
          </p:nvSpPr>
          <p:spPr>
            <a:xfrm rot="1327481">
              <a:off x="1834763" y="2166126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7" name="Стрелка влево 16"/>
            <p:cNvSpPr/>
            <p:nvPr/>
          </p:nvSpPr>
          <p:spPr>
            <a:xfrm rot="1327481">
              <a:off x="4590142" y="1396014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08817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О-7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739613" y="5726201"/>
            <a:ext cx="11460326" cy="784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0" i="1" dirty="0">
                <a:solidFill>
                  <a:schemeClr val="accent2"/>
                </a:solidFill>
              </a:rPr>
              <a:t>Якщо студент обрав не достатню кількість кредитів ЄКТС , </a:t>
            </a:r>
            <a:br>
              <a:rPr lang="uk-UA" sz="2400" b="0" i="1" dirty="0">
                <a:solidFill>
                  <a:schemeClr val="accent2"/>
                </a:solidFill>
              </a:rPr>
            </a:br>
            <a:r>
              <a:rPr lang="uk-UA" sz="2400" b="0" i="1" dirty="0">
                <a:solidFill>
                  <a:schemeClr val="accent2"/>
                </a:solidFill>
              </a:rPr>
              <a:t>з'являється відповідна інформація </a:t>
            </a:r>
            <a:endParaRPr lang="ru-RU" sz="2400" b="0" i="1" dirty="0">
              <a:solidFill>
                <a:schemeClr val="accent2"/>
              </a:solidFill>
            </a:endParaRPr>
          </a:p>
          <a:p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18" name="Рисунок 17"/>
          <p:cNvPicPr/>
          <p:nvPr/>
        </p:nvPicPr>
        <p:blipFill rotWithShape="1">
          <a:blip r:embed="rId3"/>
          <a:srcRect b="5446"/>
          <a:stretch/>
        </p:blipFill>
        <p:spPr bwMode="auto">
          <a:xfrm>
            <a:off x="1720204" y="95466"/>
            <a:ext cx="8431542" cy="56307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Стрелка влево 18"/>
          <p:cNvSpPr/>
          <p:nvPr/>
        </p:nvSpPr>
        <p:spPr>
          <a:xfrm rot="1327481">
            <a:off x="8324927" y="5374919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6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О-8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150883" y="5797494"/>
            <a:ext cx="10307692" cy="3510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0" i="1" dirty="0">
                <a:solidFill>
                  <a:schemeClr val="accent2"/>
                </a:solidFill>
              </a:rPr>
              <a:t>Приклад обрання достатньої кількості  кредитів ЄКТС студентом</a:t>
            </a:r>
            <a:endParaRPr lang="ru-RU" sz="2400" b="0" i="1" dirty="0">
              <a:solidFill>
                <a:schemeClr val="accent2"/>
              </a:solidFill>
            </a:endParaRPr>
          </a:p>
          <a:p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b="6318"/>
          <a:stretch/>
        </p:blipFill>
        <p:spPr bwMode="auto">
          <a:xfrm>
            <a:off x="2096551" y="220663"/>
            <a:ext cx="8292925" cy="5313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298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О-9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945930" y="725214"/>
            <a:ext cx="10216055" cy="41570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uk-UA" sz="3200" b="0" i="1" dirty="0">
                <a:solidFill>
                  <a:schemeClr val="accent2"/>
                </a:solidFill>
              </a:rPr>
              <a:t>Якщо обрання вибіркових фахових дисциплін відбувається за заявою студента </a:t>
            </a:r>
            <a:br>
              <a:rPr lang="uk-UA" sz="3200" b="0" i="1" dirty="0">
                <a:solidFill>
                  <a:schemeClr val="accent2"/>
                </a:solidFill>
              </a:rPr>
            </a:br>
            <a:r>
              <a:rPr lang="uk-UA" sz="3200" b="0" i="1" dirty="0">
                <a:solidFill>
                  <a:schemeClr val="accent2"/>
                </a:solidFill>
              </a:rPr>
              <a:t>(не в особистому кабінеті здобувача) відповідальній особі необхідно записати обрані дисципліни студенту в ІАС «Деканат»</a:t>
            </a:r>
            <a:endParaRPr lang="ru-RU" sz="32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781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3482</TotalTime>
  <Words>896</Words>
  <Application>Microsoft Office PowerPoint</Application>
  <PresentationFormat>Широкоэкранный</PresentationFormat>
  <Paragraphs>111</Paragraphs>
  <Slides>24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416</cp:revision>
  <cp:lastPrinted>2018-11-26T14:04:37Z</cp:lastPrinted>
  <dcterms:created xsi:type="dcterms:W3CDTF">2018-01-06T22:34:48Z</dcterms:created>
  <dcterms:modified xsi:type="dcterms:W3CDTF">2024-11-28T20:57:36Z</dcterms:modified>
</cp:coreProperties>
</file>